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Libre Baskerville"/>
      <p:regular r:id="rId15"/>
    </p:embeddedFont>
    <p:embeddedFont>
      <p:font typeface="Libre Baskerville"/>
      <p:regular r:id="rId16"/>
    </p:embeddedFont>
    <p:embeddedFont>
      <p:font typeface="Libre Baskerville"/>
      <p:regular r:id="rId17"/>
    </p:embeddedFont>
    <p:embeddedFont>
      <p:font typeface="Libre Baskerville"/>
      <p:regular r:id="rId18"/>
    </p:embeddedFont>
    <p:embeddedFont>
      <p:font typeface="DM Sans"/>
      <p:regular r:id="rId19"/>
    </p:embeddedFont>
    <p:embeddedFont>
      <p:font typeface="DM Sans"/>
      <p:regular r:id="rId20"/>
    </p:embeddedFont>
    <p:embeddedFont>
      <p:font typeface="DM Sans"/>
      <p:regular r:id="rId21"/>
    </p:embeddedFont>
    <p:embeddedFont>
      <p:font typeface="DM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5-1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media/image-8-7.png>
</file>

<file path=ppt/media/image-8-8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7" Type="http://schemas.openxmlformats.org/officeDocument/2006/relationships/image" Target="../media/image-8-7.png"/><Relationship Id="rId8" Type="http://schemas.openxmlformats.org/officeDocument/2006/relationships/image" Target="../media/image-8-8.png"/><Relationship Id="rId9" Type="http://schemas.openxmlformats.org/officeDocument/2006/relationships/slideLayout" Target="../slideLayouts/slideLayout9.xml"/><Relationship Id="rId10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363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Deep Learning Project: Sentiment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9409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Dishari Dutta Chowdhury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NSTIW Kolkata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4302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Guidance: Ms. Arpita Roy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09506"/>
            <a:ext cx="74347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Project Overview &amp; Goals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133951" y="2312075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Abstract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1133951" y="3077528"/>
            <a:ext cx="127026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Developed a deep learning model for sentiment analysis of IMDb movie reviews. Classified reviews as positive or negative using an LSTM network, achieving 87% accuracy. Covered the full ML pipeline: data loading, preprocessing, model building, training, evaluation, and prediction.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1971913"/>
            <a:ext cx="30480" cy="2449473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6" name="Shape 4"/>
          <p:cNvSpPr/>
          <p:nvPr/>
        </p:nvSpPr>
        <p:spPr>
          <a:xfrm>
            <a:off x="793790" y="4986218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B88E23"/>
          </a:solidFill>
          <a:ln/>
        </p:spPr>
      </p:sp>
      <p:sp>
        <p:nvSpPr>
          <p:cNvPr id="7" name="Shape 5"/>
          <p:cNvSpPr/>
          <p:nvPr/>
        </p:nvSpPr>
        <p:spPr>
          <a:xfrm>
            <a:off x="2551688" y="4676537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B88E23"/>
          </a:solidFill>
          <a:ln/>
        </p:spPr>
      </p:sp>
      <p:sp>
        <p:nvSpPr>
          <p:cNvPr id="8" name="Text 6"/>
          <p:cNvSpPr/>
          <p:nvPr/>
        </p:nvSpPr>
        <p:spPr>
          <a:xfrm>
            <a:off x="2755761" y="4846677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1051084" y="55836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Problem Statement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051084" y="6074093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Automate text sentiment classification; manually analyzing text is impractical.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5216962" y="4986218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B88E23"/>
          </a:solidFill>
          <a:ln/>
        </p:spPr>
      </p:sp>
      <p:sp>
        <p:nvSpPr>
          <p:cNvPr id="12" name="Shape 10"/>
          <p:cNvSpPr/>
          <p:nvPr/>
        </p:nvSpPr>
        <p:spPr>
          <a:xfrm>
            <a:off x="6974860" y="4676537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B88E23"/>
          </a:solidFill>
          <a:ln/>
        </p:spPr>
      </p:sp>
      <p:sp>
        <p:nvSpPr>
          <p:cNvPr id="13" name="Text 11"/>
          <p:cNvSpPr/>
          <p:nvPr/>
        </p:nvSpPr>
        <p:spPr>
          <a:xfrm>
            <a:off x="7178933" y="4846677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5474256" y="55836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Use Case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5474256" y="6074093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Automated analysis of feedback for businesses, marketing, content creators.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9640133" y="4986218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B88E23"/>
          </a:solidFill>
          <a:ln/>
        </p:spPr>
      </p:sp>
      <p:sp>
        <p:nvSpPr>
          <p:cNvPr id="17" name="Shape 15"/>
          <p:cNvSpPr/>
          <p:nvPr/>
        </p:nvSpPr>
        <p:spPr>
          <a:xfrm>
            <a:off x="11398032" y="4676537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B88E23"/>
          </a:solidFill>
          <a:ln/>
        </p:spPr>
      </p:sp>
      <p:sp>
        <p:nvSpPr>
          <p:cNvPr id="18" name="Text 16"/>
          <p:cNvSpPr/>
          <p:nvPr/>
        </p:nvSpPr>
        <p:spPr>
          <a:xfrm>
            <a:off x="11602105" y="4846677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9897427" y="55836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Benefits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97427" y="6074093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Gain rapid insights, improve products/services, manage online communities.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19971"/>
            <a:ext cx="105503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Solution Approach: LSTM Networks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9572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Literature Review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2647831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Evolved from lexicon/traditional ML to deep learning. LSTMs (RNNs) overcome vanishing gradient, capture long-range dependencies in text for nuanced sentiment. Chosen for proven text classification effectiveness.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199572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Proposed Solution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7599521" y="264783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Supervised deep learning with LSTM (TensorFlow/Keras) for binary text classification.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57770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Load &amp; pad IMDb dataset.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01990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Construct Embedding, LSTM, and Dense layers.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46210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Train and evaluate on unseen data.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90430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Demonstrate with new reviews.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5601653"/>
            <a:ext cx="13042821" cy="1907858"/>
          </a:xfrm>
          <a:prstGeom prst="roundRect">
            <a:avLst>
              <a:gd name="adj" fmla="val 4993"/>
            </a:avLst>
          </a:prstGeom>
          <a:solidFill>
            <a:srgbClr val="B6D6FC"/>
          </a:solidFill>
          <a:ln/>
        </p:spPr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0604" y="5911334"/>
            <a:ext cx="354330" cy="283488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1601748" y="58851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Why LSTM?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601748" y="6466284"/>
            <a:ext cx="1200804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Ideal for sequential data like text. Understands context and long-term dependencies to determine sentiment, even for negations.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54837"/>
            <a:ext cx="92213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Technical Requirements &amp; Data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3059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Technology Stack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48269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Language: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Python 3.x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92489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Libraries: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TensorFlow, Keras, NumPy, Matplotlib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36709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Hardware: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Standard computer (GPU recommended)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0929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Software: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Jupyter Notebook / Python IDE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2830592"/>
            <a:ext cx="342245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Description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7599521" y="348269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Source: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IMDb movie reviews (TensorFlow datasets)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392489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Size: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50,000 reviews (25k train, 25k test)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36709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Features: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Text review, binary sentiment (0/1)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480929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Balance: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Perfectly balanced (equal positive/negative)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525149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Preprocessing: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Already integer-encoded, top 10k words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93790" y="631174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Data Preprocessing: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Reviews padded to uniform 256 words; 20% of training data used for validation.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248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Exploratory Data Analysis (EDA)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4825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Key trends observed: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10063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Balanced dataset: Prevents classification bias.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54283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Varied review lengths: Justified padding for uniform input tensors.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16088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Primary EDA: Training and validation accuracy/loss plots.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77893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Model learns effectively; validation accuracy tracks training, indicating no severe overfitting.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98270"/>
            <a:ext cx="89332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Model Architecture &amp; Training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47211"/>
            <a:ext cx="6407944" cy="4384000"/>
          </a:xfrm>
          <a:prstGeom prst="roundRect">
            <a:avLst>
              <a:gd name="adj" fmla="val 2173"/>
            </a:avLst>
          </a:prstGeom>
          <a:noFill/>
          <a:ln w="30480">
            <a:solidFill>
              <a:srgbClr val="DDD3BA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51084" y="2704505"/>
            <a:ext cx="55379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Model Building (Keras Sequential API)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51084" y="3194923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Input: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Padded integer sequences of reviews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051084" y="3637121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Embedding Layer: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vocab_size=10000, embedding_dim=16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051084" y="4442222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LSTM Layer: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64 units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51084" y="4884420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Dropout Layer: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Rate of 0.5 (for regularization)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51084" y="5326618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Output Layer: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Dense (1 unit, sigmoid activation)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051084" y="5768816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Optimizer: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Adam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1051084" y="6211014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Loss Function: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Binary Crossentropy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548" y="2447211"/>
            <a:ext cx="6408063" cy="4384000"/>
          </a:xfrm>
          <a:prstGeom prst="roundRect">
            <a:avLst>
              <a:gd name="adj" fmla="val 2173"/>
            </a:avLst>
          </a:prstGeom>
          <a:noFill/>
          <a:ln w="30480">
            <a:solidFill>
              <a:srgbClr val="DDD3BA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85842" y="27045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Model Parameters</a:t>
            </a:r>
            <a:endParaRPr lang="en-US" sz="2200" dirty="0"/>
          </a:p>
        </p:txBody>
      </p:sp>
      <p:sp>
        <p:nvSpPr>
          <p:cNvPr id="14" name="Shape 12"/>
          <p:cNvSpPr/>
          <p:nvPr/>
        </p:nvSpPr>
        <p:spPr>
          <a:xfrm>
            <a:off x="8026003" y="3313986"/>
            <a:ext cx="5553313" cy="2616518"/>
          </a:xfrm>
          <a:prstGeom prst="roundRect">
            <a:avLst>
              <a:gd name="adj" fmla="val 364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8033623" y="3321606"/>
            <a:ext cx="5538073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8260556" y="3465314"/>
            <a:ext cx="175772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Epochs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10479524" y="3465314"/>
            <a:ext cx="2865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10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8033623" y="3971925"/>
            <a:ext cx="5538073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8260556" y="4115633"/>
            <a:ext cx="175772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Batch Size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10479524" y="4115633"/>
            <a:ext cx="2865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512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8033623" y="4622244"/>
            <a:ext cx="5538073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8260556" y="4765953"/>
            <a:ext cx="175772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Train-Test Split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10479524" y="4765953"/>
            <a:ext cx="2865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50:50 (dataset default)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8033623" y="5272564"/>
            <a:ext cx="5538073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8260556" y="5416272"/>
            <a:ext cx="175772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Validation Split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10479524" y="5416272"/>
            <a:ext cx="2865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20% of training data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7685842" y="3313986"/>
            <a:ext cx="30480" cy="2616518"/>
          </a:xfrm>
          <a:prstGeom prst="rect">
            <a:avLst/>
          </a:prstGeom>
          <a:solidFill>
            <a:srgbClr val="B88E23"/>
          </a:solidFill>
          <a:ln/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19758"/>
            <a:ext cx="59867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Evaluation &amp; Results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9551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Model Evaluation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284761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Metric: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Accuracy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28981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Result: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~87% on test set (25,000 reviews)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73201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Additional: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Mean Absolute Error (MAE) and Confusion Matrix for detailed performance.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2195513"/>
            <a:ext cx="3593544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Results &amp; Discussion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7599521" y="284761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Accuracy: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87% is strong, demonstrating effective sentiment differentiation.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365271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Observation: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Simple architecture + small embedding dimension worked well.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45781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Mitigation: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Dropout layer crucial for reducing overfitting.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41043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Challenges Faced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7599521" y="606254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Overfitting: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Addressed with Dropout layer.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650474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Maxlen: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Optimal padding length (256) balanced information retention and training time.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2023"/>
            <a:ext cx="92394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Conclusion &amp; Future Directions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93846"/>
            <a:ext cx="389870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Successful Implementation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038594"/>
            <a:ext cx="389870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LSTM model effectively implemented for sentiment analysis on IMDb data. Full ML pipeline established.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5633" y="3044904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2193846"/>
            <a:ext cx="389882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Experiment with Advanced Models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7790" y="3038594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Explore Bidirectional LSTMs or Transformers (e.g., BERT) for enhanced accuracy.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5201" y="3044904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4646414"/>
            <a:ext cx="389882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Leverage Pre-trained Embeddings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7790" y="5491163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Integrate GloVe or Word2Vec to utilize broader text corpus knowledge.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75201" y="5304473"/>
            <a:ext cx="339328" cy="42422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350050" y="4823579"/>
            <a:ext cx="33424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Real-time Deployment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93790" y="5313998"/>
            <a:ext cx="389870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Deploy the model as a web API (Flask/FastAPI) for live sentiment analysis.</a:t>
            </a:r>
            <a:endParaRPr lang="en-US" sz="1750" dirty="0"/>
          </a:p>
        </p:txBody>
      </p:sp>
      <p:pic>
        <p:nvPicPr>
          <p:cNvPr id="17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15633" y="5304473"/>
            <a:ext cx="339328" cy="424220"/>
          </a:xfrm>
          <a:prstGeom prst="rect">
            <a:avLst/>
          </a:prstGeom>
        </p:spPr>
      </p:pic>
      <p:sp>
        <p:nvSpPr>
          <p:cNvPr id="19" name="Text 9"/>
          <p:cNvSpPr/>
          <p:nvPr/>
        </p:nvSpPr>
        <p:spPr>
          <a:xfrm>
            <a:off x="793790" y="692455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References: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TensorFlow Datasets (IMDb), TensorFlow &amp; Keras Documentation.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2025-07-17T07:43:16Z</dcterms:created>
  <dcterms:modified xsi:type="dcterms:W3CDTF">2025-07-17T07:43:16Z</dcterms:modified>
</cp:coreProperties>
</file>